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0" r:id="rId9"/>
    <p:sldId id="271" r:id="rId10"/>
  </p:sldIdLst>
  <p:sldSz cx="9144000" cy="5143500" type="screen16x9"/>
  <p:notesSz cx="677545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емирлан Бакытжанович Амреев" initials="ТБА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858B8"/>
    <a:srgbClr val="FFFFFF"/>
    <a:srgbClr val="BDECC9"/>
    <a:srgbClr val="AD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40" autoAdjust="0"/>
    <p:restoredTop sz="94660" autoAdjust="0"/>
  </p:normalViewPr>
  <p:slideViewPr>
    <p:cSldViewPr showGuides="1">
      <p:cViewPr varScale="1">
        <p:scale>
          <a:sx n="154" d="100"/>
          <a:sy n="154" d="100"/>
        </p:scale>
        <p:origin x="89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Лист1!$C$2:$C$18</c:f>
              <c:strCache>
                <c:ptCount val="17"/>
                <c:pt idx="0">
                  <c:v>Туркестанская область</c:v>
                </c:pt>
                <c:pt idx="1">
                  <c:v>г.Шымкент</c:v>
                </c:pt>
                <c:pt idx="2">
                  <c:v>Кызылординская область</c:v>
                </c:pt>
                <c:pt idx="3">
                  <c:v>Атырауская область</c:v>
                </c:pt>
                <c:pt idx="4">
                  <c:v>Жамбылская область</c:v>
                </c:pt>
                <c:pt idx="5">
                  <c:v>ЗКО</c:v>
                </c:pt>
                <c:pt idx="6">
                  <c:v>Акмолинская область</c:v>
                </c:pt>
                <c:pt idx="7">
                  <c:v>Карагандинская область</c:v>
                </c:pt>
                <c:pt idx="8">
                  <c:v>Мангистауская область</c:v>
                </c:pt>
                <c:pt idx="9">
                  <c:v>Актюбинская область</c:v>
                </c:pt>
                <c:pt idx="10">
                  <c:v>Алматинская область</c:v>
                </c:pt>
                <c:pt idx="11">
                  <c:v>ВКО</c:v>
                </c:pt>
                <c:pt idx="12">
                  <c:v>Костанайская область</c:v>
                </c:pt>
                <c:pt idx="13">
                  <c:v>Павлодарская область</c:v>
                </c:pt>
                <c:pt idx="14">
                  <c:v>СКО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1</c:v>
                </c:pt>
                <c:pt idx="1">
                  <c:v>13</c:v>
                </c:pt>
                <c:pt idx="2">
                  <c:v>19</c:v>
                </c:pt>
                <c:pt idx="3">
                  <c:v>21</c:v>
                </c:pt>
                <c:pt idx="4">
                  <c:v>21</c:v>
                </c:pt>
                <c:pt idx="5">
                  <c:v>23</c:v>
                </c:pt>
                <c:pt idx="6">
                  <c:v>24</c:v>
                </c:pt>
                <c:pt idx="7">
                  <c:v>31</c:v>
                </c:pt>
                <c:pt idx="8">
                  <c:v>31</c:v>
                </c:pt>
                <c:pt idx="9">
                  <c:v>33</c:v>
                </c:pt>
                <c:pt idx="10">
                  <c:v>36</c:v>
                </c:pt>
                <c:pt idx="11">
                  <c:v>38</c:v>
                </c:pt>
                <c:pt idx="12">
                  <c:v>40</c:v>
                </c:pt>
                <c:pt idx="13">
                  <c:v>49</c:v>
                </c:pt>
                <c:pt idx="14">
                  <c:v>51</c:v>
                </c:pt>
                <c:pt idx="15">
                  <c:v>75</c:v>
                </c:pt>
                <c:pt idx="16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CD-40C9-9590-2685EB849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770304"/>
        <c:axId val="320764424"/>
      </c:barChart>
      <c:catAx>
        <c:axId val="3207703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320764424"/>
        <c:crosses val="autoZero"/>
        <c:auto val="1"/>
        <c:lblAlgn val="ctr"/>
        <c:lblOffset val="100"/>
        <c:noMultiLvlLbl val="0"/>
      </c:catAx>
      <c:valAx>
        <c:axId val="320764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0770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>
                <a:latin typeface="Arial Narrow" panose="020B0606020202030204" pitchFamily="34" charset="0"/>
              </a:rPr>
              <a:t>По сумме одобренных ДГ, тенге</a:t>
            </a:r>
          </a:p>
        </c:rich>
      </c:tx>
      <c:layout>
        <c:manualLayout>
          <c:xMode val="edge"/>
          <c:yMode val="edge"/>
          <c:x val="0.26454829836917865"/>
          <c:y val="1.99004871179602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118613770401005"/>
          <c:y val="7.1801584308596483E-2"/>
          <c:w val="0.48106421949054934"/>
          <c:h val="0.848128670600248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38848920863308E-2"/>
                  <c:y val="8.2399365108898337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71-4D1C-B467-4288ECE2C869}"/>
                </c:ext>
                <c:ext xmlns:c15="http://schemas.microsoft.com/office/drawing/2012/chart" uri="{CE6537A1-D6FC-4f65-9D91-7224C49458BB}">
                  <c15:layout>
                    <c:manualLayout>
                      <c:w val="0.28908854019146885"/>
                      <c:h val="7.7578732281515114E-2"/>
                    </c:manualLayout>
                  </c15:layout>
                </c:ext>
              </c:extLst>
            </c:dLbl>
            <c:dLbl>
              <c:idx val="20"/>
              <c:layout>
                <c:manualLayout>
                  <c:x val="0"/>
                  <c:y val="-1.59557193625315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71-4D1C-B467-4288ECE2C869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2020г.'!$A$33:$A$36</c:f>
              <c:strCache>
                <c:ptCount val="4"/>
                <c:pt idx="0">
                  <c:v>СКО</c:v>
                </c:pt>
                <c:pt idx="1">
                  <c:v>г.Нур-Султан</c:v>
                </c:pt>
                <c:pt idx="2">
                  <c:v>Актюбинская область</c:v>
                </c:pt>
                <c:pt idx="3">
                  <c:v>г.Алматы</c:v>
                </c:pt>
              </c:strCache>
            </c:strRef>
          </c:cat>
          <c:val>
            <c:numRef>
              <c:f>'Одобренные РФ 2020г.'!$B$33:$B$36</c:f>
              <c:numCache>
                <c:formatCode>#,##0</c:formatCode>
                <c:ptCount val="4"/>
                <c:pt idx="0" formatCode="_-* #\ ##0.00_р_._-;\-* #\ ##0.00_р_._-;_-* &quot;-&quot;??_р_._-;_-@_-">
                  <c:v>1310000</c:v>
                </c:pt>
                <c:pt idx="1">
                  <c:v>27000000</c:v>
                </c:pt>
                <c:pt idx="2" formatCode="_-* #\ ##0.00_р_._-;\-* #\ ##0.00_р_._-;_-* &quot;-&quot;??_р_._-;_-@_-">
                  <c:v>32000000</c:v>
                </c:pt>
                <c:pt idx="3" formatCode="_-* #\ ##0.00_р_._-;\-* #\ ##0.00_р_._-;_-* &quot;-&quot;??_р_._-;_-@_-">
                  <c:v>153715674.5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D71-4D1C-B467-4288ECE2C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819488"/>
        <c:axId val="321820664"/>
      </c:barChart>
      <c:catAx>
        <c:axId val="3218194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21820664"/>
        <c:crosses val="autoZero"/>
        <c:auto val="1"/>
        <c:lblAlgn val="ctr"/>
        <c:lblOffset val="100"/>
        <c:noMultiLvlLbl val="0"/>
      </c:catAx>
      <c:valAx>
        <c:axId val="321820664"/>
        <c:scaling>
          <c:orientation val="minMax"/>
        </c:scaling>
        <c:delete val="1"/>
        <c:axPos val="b"/>
        <c:numFmt formatCode="_-* #\ ##0.00_р_._-;\-* #\ ##0.00_р_._-;_-* &quot;-&quot;??_р_._-;_-@_-" sourceLinked="1"/>
        <c:majorTickMark val="none"/>
        <c:minorTickMark val="none"/>
        <c:tickLblPos val="nextTo"/>
        <c:crossAx val="321819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количеству одобренных ДГ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одобр.бву!$C$3:$C$6</c:f>
              <c:strCache>
                <c:ptCount val="4"/>
                <c:pt idx="0">
                  <c:v>АО ДБ "Альфа Банк"</c:v>
                </c:pt>
                <c:pt idx="1">
                  <c:v>ДБ АО "Сбербанк"</c:v>
                </c:pt>
                <c:pt idx="2">
                  <c:v>АО "Bank RBK"</c:v>
                </c:pt>
                <c:pt idx="3">
                  <c:v>АО "Нурбанк"</c:v>
                </c:pt>
              </c:strCache>
            </c:strRef>
          </c:cat>
          <c:val>
            <c:numRef>
              <c:f>одобр.бву!$D$3:$D$6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8005768"/>
        <c:axId val="303306376"/>
      </c:barChart>
      <c:catAx>
        <c:axId val="328005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306376"/>
        <c:crosses val="autoZero"/>
        <c:auto val="1"/>
        <c:lblAlgn val="ctr"/>
        <c:lblOffset val="100"/>
        <c:noMultiLvlLbl val="0"/>
      </c:catAx>
      <c:valAx>
        <c:axId val="303306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8005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сумме одобренных ДГ,тенге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226935628989578"/>
          <c:y val="0.12176022339419493"/>
          <c:w val="0.58330587789096222"/>
          <c:h val="0.858007104057750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numFmt formatCode="#,##0.0;[Red]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одобр.бву!$C$30:$C$33</c:f>
              <c:strCache>
                <c:ptCount val="4"/>
                <c:pt idx="0">
                  <c:v>АО "Нурбанк"</c:v>
                </c:pt>
                <c:pt idx="1">
                  <c:v>АО ДБ "Альфа Банк"</c:v>
                </c:pt>
                <c:pt idx="2">
                  <c:v>АО "Bank RBK"</c:v>
                </c:pt>
                <c:pt idx="3">
                  <c:v>ДБ АО "Сбербанк"</c:v>
                </c:pt>
              </c:strCache>
            </c:strRef>
          </c:cat>
          <c:val>
            <c:numRef>
              <c:f>одобр.бву!$D$30:$D$33</c:f>
              <c:numCache>
                <c:formatCode>_-* #\ ##0_р_._-;\-* #\ ##0_р_._-;_-* "-"??_р_._-;_-@_-</c:formatCode>
                <c:ptCount val="4"/>
                <c:pt idx="0">
                  <c:v>15025674.5</c:v>
                </c:pt>
                <c:pt idx="1">
                  <c:v>32000000</c:v>
                </c:pt>
                <c:pt idx="2">
                  <c:v>77000000</c:v>
                </c:pt>
                <c:pt idx="3">
                  <c:v>90000000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8743512"/>
        <c:axId val="328743904"/>
      </c:barChart>
      <c:catAx>
        <c:axId val="328743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743904"/>
        <c:crosses val="autoZero"/>
        <c:auto val="1"/>
        <c:lblAlgn val="ctr"/>
        <c:lblOffset val="100"/>
        <c:noMultiLvlLbl val="0"/>
      </c:catAx>
      <c:valAx>
        <c:axId val="328743904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none"/>
        <c:minorTickMark val="none"/>
        <c:tickLblPos val="nextTo"/>
        <c:crossAx val="328743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7976434280163568"/>
          <c:y val="0.15335514034895079"/>
          <c:w val="0.51566271397573327"/>
          <c:h val="0.686702536510376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CC-45E9-B5D5-1547AFAA4C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CC-45E9-B5D5-1547AFAA4C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CC-45E9-B5D5-1547AFAA4C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CC-45E9-B5D5-1547AFAA4C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CC-45E9-B5D5-1547AFAA4C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CC-45E9-B5D5-1547AFAA4C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CC-45E9-B5D5-1547AFAA4C5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ECC-45E9-B5D5-1547AFAA4C5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ECC-45E9-B5D5-1547AFAA4C5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ECC-45E9-B5D5-1547AFAA4C5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ECC-45E9-B5D5-1547AFAA4C5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ECC-45E9-B5D5-1547AFAA4C5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ECC-45E9-B5D5-1547AFAA4C5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ECC-45E9-B5D5-1547AFAA4C5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ECC-45E9-B5D5-1547AFAA4C5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ECC-45E9-B5D5-1547AFAA4C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'по отраслям'!$C$4:$C$19</c:f>
              <c:strCache>
                <c:ptCount val="16"/>
                <c:pt idx="0">
                  <c:v>Оптовая и розничная торговля</c:v>
                </c:pt>
                <c:pt idx="1">
                  <c:v>Обрабатывающая промышленность</c:v>
                </c:pt>
                <c:pt idx="2">
                  <c:v>Услуги по проживанию</c:v>
                </c:pt>
                <c:pt idx="3">
                  <c:v>Строительство</c:v>
                </c:pt>
                <c:pt idx="4">
                  <c:v>Прочие услуги</c:v>
                </c:pt>
                <c:pt idx="5">
                  <c:v>Профессиональная, научная и техническая деятельность</c:v>
                </c:pt>
                <c:pt idx="6">
                  <c:v>Операции с недвижимым имуществом</c:v>
                </c:pt>
                <c:pt idx="7">
                  <c:v>Транспорт и складирование</c:v>
                </c:pt>
                <c:pt idx="8">
                  <c:v>Сельское хозяйство</c:v>
                </c:pt>
                <c:pt idx="9">
                  <c:v>Деятельность в области административного и вспомогательного обслуживания</c:v>
                </c:pt>
                <c:pt idx="10">
                  <c:v>Услуги в области образования</c:v>
                </c:pt>
                <c:pt idx="11">
                  <c:v>Искусство, развлечения и отдых</c:v>
                </c:pt>
                <c:pt idx="12">
                  <c:v>Медицинские услуги</c:v>
                </c:pt>
                <c:pt idx="13">
                  <c:v>Информация и связь</c:v>
                </c:pt>
                <c:pt idx="14">
                  <c:v>Водоснабжение; сбор, обработка и удаление отходов</c:v>
                </c:pt>
                <c:pt idx="15">
                  <c:v>Электроснабжение, подача газа, пара и воздушное кондиционирование</c:v>
                </c:pt>
              </c:strCache>
            </c:strRef>
          </c:cat>
          <c:val>
            <c:numRef>
              <c:f>'по отраслям'!$D$4:$D$19</c:f>
              <c:numCache>
                <c:formatCode>0%</c:formatCode>
                <c:ptCount val="16"/>
                <c:pt idx="0">
                  <c:v>0.48337355619838207</c:v>
                </c:pt>
                <c:pt idx="1">
                  <c:v>0.11131129672316389</c:v>
                </c:pt>
                <c:pt idx="2">
                  <c:v>9.9196805849453284E-2</c:v>
                </c:pt>
                <c:pt idx="3">
                  <c:v>8.9598426196305495E-2</c:v>
                </c:pt>
                <c:pt idx="4">
                  <c:v>2.672090516536221E-2</c:v>
                </c:pt>
                <c:pt idx="5">
                  <c:v>4.8939928777468597E-2</c:v>
                </c:pt>
                <c:pt idx="6">
                  <c:v>3.7519085278682689E-2</c:v>
                </c:pt>
                <c:pt idx="7">
                  <c:v>1.8444806117970308E-2</c:v>
                </c:pt>
                <c:pt idx="8">
                  <c:v>2.4483143900176897E-2</c:v>
                </c:pt>
                <c:pt idx="9">
                  <c:v>1.0949189376215274E-2</c:v>
                </c:pt>
                <c:pt idx="10">
                  <c:v>1.0464972420950626E-2</c:v>
                </c:pt>
                <c:pt idx="11">
                  <c:v>6.9834567456705972E-3</c:v>
                </c:pt>
                <c:pt idx="12">
                  <c:v>1.180310418802216E-2</c:v>
                </c:pt>
                <c:pt idx="13">
                  <c:v>7.5429321682724919E-3</c:v>
                </c:pt>
                <c:pt idx="14">
                  <c:v>5.5093493568080746E-3</c:v>
                </c:pt>
                <c:pt idx="15">
                  <c:v>7.1590415370952377E-3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DECC-45E9-B5D5-1547AFAA4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3647411841162199E-3"/>
          <c:y val="9.2646489397976109E-2"/>
          <c:w val="0.29112104554754487"/>
          <c:h val="0.906452526396698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По сумме подписанных ДГ, тенге</a:t>
            </a:r>
          </a:p>
        </c:rich>
      </c:tx>
      <c:layout>
        <c:manualLayout>
          <c:xMode val="edge"/>
          <c:yMode val="edge"/>
          <c:x val="0.18046285880931554"/>
          <c:y val="8.98876404494382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66999958338544"/>
          <c:y val="9.5694004541567138E-2"/>
          <c:w val="0.4862654668166479"/>
          <c:h val="0.81745212185555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Лист2!$K$2:$K$18</c:f>
              <c:strCache>
                <c:ptCount val="17"/>
                <c:pt idx="0">
                  <c:v>Туркестанская область</c:v>
                </c:pt>
                <c:pt idx="1">
                  <c:v>г.Шымкент</c:v>
                </c:pt>
                <c:pt idx="2">
                  <c:v>Кызылординская область</c:v>
                </c:pt>
                <c:pt idx="3">
                  <c:v>Жамбылская область</c:v>
                </c:pt>
                <c:pt idx="4">
                  <c:v>Павлодарская область</c:v>
                </c:pt>
                <c:pt idx="5">
                  <c:v>Атырауская область</c:v>
                </c:pt>
                <c:pt idx="6">
                  <c:v>ЗКО</c:v>
                </c:pt>
                <c:pt idx="7">
                  <c:v>Карагандинская область</c:v>
                </c:pt>
                <c:pt idx="8">
                  <c:v>Костанайская область</c:v>
                </c:pt>
                <c:pt idx="9">
                  <c:v>Алматинская область</c:v>
                </c:pt>
                <c:pt idx="10">
                  <c:v>Акмолинская область</c:v>
                </c:pt>
                <c:pt idx="11">
                  <c:v>Мангистауская область</c:v>
                </c:pt>
                <c:pt idx="12">
                  <c:v>ВКО</c:v>
                </c:pt>
                <c:pt idx="13">
                  <c:v>Актюбинская область</c:v>
                </c:pt>
                <c:pt idx="14">
                  <c:v>СКО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Лист2!$L$2:$L$18</c:f>
              <c:numCache>
                <c:formatCode>_-* #\ ##0_р_._-;\-* #\ ##0_р_._-;_-* "-"??_р_._-;_-@_-</c:formatCode>
                <c:ptCount val="17"/>
                <c:pt idx="0">
                  <c:v>400000</c:v>
                </c:pt>
                <c:pt idx="1">
                  <c:v>218347671.45000002</c:v>
                </c:pt>
                <c:pt idx="2">
                  <c:v>219382772.32999998</c:v>
                </c:pt>
                <c:pt idx="3">
                  <c:v>248761738</c:v>
                </c:pt>
                <c:pt idx="4">
                  <c:v>428648445.68000001</c:v>
                </c:pt>
                <c:pt idx="5">
                  <c:v>443871138.96000004</c:v>
                </c:pt>
                <c:pt idx="6">
                  <c:v>454413158</c:v>
                </c:pt>
                <c:pt idx="7">
                  <c:v>495961593.49000001</c:v>
                </c:pt>
                <c:pt idx="8">
                  <c:v>602225000</c:v>
                </c:pt>
                <c:pt idx="9">
                  <c:v>614896283.32999992</c:v>
                </c:pt>
                <c:pt idx="10">
                  <c:v>633075000</c:v>
                </c:pt>
                <c:pt idx="11">
                  <c:v>898166688.31999993</c:v>
                </c:pt>
                <c:pt idx="12">
                  <c:v>1008557396</c:v>
                </c:pt>
                <c:pt idx="13">
                  <c:v>1213381836</c:v>
                </c:pt>
                <c:pt idx="14">
                  <c:v>1377154514</c:v>
                </c:pt>
                <c:pt idx="15">
                  <c:v>2067561310.51</c:v>
                </c:pt>
                <c:pt idx="16" formatCode="_-* #\ ##0.00_р_._-;\-* #\ ##0.00_р_._-;_-* &quot;-&quot;??_р_._-;_-@_-">
                  <c:v>4168023878.4099994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98-427B-832A-D5DC3DCCD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373024"/>
        <c:axId val="305362832"/>
      </c:barChart>
      <c:catAx>
        <c:axId val="3053730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305362832"/>
        <c:crosses val="autoZero"/>
        <c:auto val="1"/>
        <c:lblAlgn val="l"/>
        <c:lblOffset val="100"/>
        <c:noMultiLvlLbl val="0"/>
      </c:catAx>
      <c:valAx>
        <c:axId val="305362832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none"/>
        <c:minorTickMark val="none"/>
        <c:tickLblPos val="nextTo"/>
        <c:crossAx val="305373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4339983645835118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"Народный Банк Казахастана"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"Евразийский банк"</c:v>
                </c:pt>
                <c:pt idx="11">
                  <c:v>ДБ АО "Банк ВТБ Казахстан"</c:v>
                </c:pt>
                <c:pt idx="12">
                  <c:v>First Heartland Jysan Bank</c:v>
                </c:pt>
                <c:pt idx="13">
                  <c:v>АО "ForteBank"</c:v>
                </c:pt>
                <c:pt idx="14">
                  <c:v>АО "Нурбанк"</c:v>
                </c:pt>
                <c:pt idx="15">
                  <c:v>АО "Bank RBK"</c:v>
                </c:pt>
                <c:pt idx="16">
                  <c:v>АО ДБ "Альфа Банк"</c:v>
                </c:pt>
                <c:pt idx="17">
                  <c:v>ДБ АО "Сбербанк"</c:v>
                </c:pt>
                <c:pt idx="18">
                  <c:v>АО "Банк ЦентрКредит"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21</c:v>
                </c:pt>
                <c:pt idx="11">
                  <c:v>24</c:v>
                </c:pt>
                <c:pt idx="12">
                  <c:v>26</c:v>
                </c:pt>
                <c:pt idx="13">
                  <c:v>34</c:v>
                </c:pt>
                <c:pt idx="14">
                  <c:v>48</c:v>
                </c:pt>
                <c:pt idx="15">
                  <c:v>51</c:v>
                </c:pt>
                <c:pt idx="16">
                  <c:v>56</c:v>
                </c:pt>
                <c:pt idx="17">
                  <c:v>89</c:v>
                </c:pt>
                <c:pt idx="18">
                  <c:v>99</c:v>
                </c:pt>
                <c:pt idx="19">
                  <c:v>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74-4BC7-83FC-05B945F3F76F}"/>
            </c:ext>
          </c:extLst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"Народный Банк Казахастана"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"Евразийский банк"</c:v>
                </c:pt>
                <c:pt idx="11">
                  <c:v>ДБ АО "Банк ВТБ Казахстан"</c:v>
                </c:pt>
                <c:pt idx="12">
                  <c:v>First Heartland Jysan Bank</c:v>
                </c:pt>
                <c:pt idx="13">
                  <c:v>АО "ForteBank"</c:v>
                </c:pt>
                <c:pt idx="14">
                  <c:v>АО "Нурбанк"</c:v>
                </c:pt>
                <c:pt idx="15">
                  <c:v>АО "Bank RBK"</c:v>
                </c:pt>
                <c:pt idx="16">
                  <c:v>АО ДБ "Альфа Банк"</c:v>
                </c:pt>
                <c:pt idx="17">
                  <c:v>ДБ АО "Сбербанк"</c:v>
                </c:pt>
                <c:pt idx="18">
                  <c:v>АО "Банк ЦентрКредит"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21</c:v>
                </c:pt>
                <c:pt idx="11">
                  <c:v>24</c:v>
                </c:pt>
                <c:pt idx="12">
                  <c:v>26</c:v>
                </c:pt>
                <c:pt idx="13">
                  <c:v>34</c:v>
                </c:pt>
                <c:pt idx="14">
                  <c:v>48</c:v>
                </c:pt>
                <c:pt idx="15">
                  <c:v>51</c:v>
                </c:pt>
                <c:pt idx="16">
                  <c:v>56</c:v>
                </c:pt>
                <c:pt idx="17">
                  <c:v>89</c:v>
                </c:pt>
                <c:pt idx="18">
                  <c:v>99</c:v>
                </c:pt>
                <c:pt idx="19">
                  <c:v>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74-4BC7-83FC-05B945F3F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360480"/>
        <c:axId val="305369888"/>
      </c:barChart>
      <c:catAx>
        <c:axId val="3053604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305369888"/>
        <c:crosses val="autoZero"/>
        <c:auto val="1"/>
        <c:lblAlgn val="ctr"/>
        <c:lblOffset val="100"/>
        <c:noMultiLvlLbl val="0"/>
      </c:catAx>
      <c:valAx>
        <c:axId val="305369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5360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846963315632052"/>
          <c:y val="0.13625869141557875"/>
          <c:w val="0.34493413904657272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610-4279-9A29-E9C57A3B40D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Лист3!$A$27:$A$46</c:f>
              <c:strCache>
                <c:ptCount val="20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РИЦ</c:v>
                </c:pt>
                <c:pt idx="3">
                  <c:v>АО "AsiaCredit Bank</c:v>
                </c:pt>
                <c:pt idx="4">
                  <c:v>АО «Шинхан Банк Казахстан»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ДБ АО "Банк ВТБ Казахстан"</c:v>
                </c:pt>
                <c:pt idx="8">
                  <c:v>АО "Казкоммерцбанк"</c:v>
                </c:pt>
                <c:pt idx="9">
                  <c:v>АО "Народный Банк Казахастана"</c:v>
                </c:pt>
                <c:pt idx="10">
                  <c:v>АО "Банк Kassa Nova"</c:v>
                </c:pt>
                <c:pt idx="11">
                  <c:v>АО "ForteBank"</c:v>
                </c:pt>
                <c:pt idx="12">
                  <c:v>АО "Евразийский банк"</c:v>
                </c:pt>
                <c:pt idx="13">
                  <c:v>First Heartland Jysan Bank</c:v>
                </c:pt>
                <c:pt idx="14">
                  <c:v>АО "Нурбанк"</c:v>
                </c:pt>
                <c:pt idx="15">
                  <c:v>АО ДБ "Альфа Банк"</c:v>
                </c:pt>
                <c:pt idx="16">
                  <c:v>АО "Bank RBK"</c:v>
                </c:pt>
                <c:pt idx="17">
                  <c:v>ДБ АО "Сбербанк"</c:v>
                </c:pt>
                <c:pt idx="18">
                  <c:v>АО "Банк ЦентрКредит"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Лист3!$B$27:$B$46</c:f>
              <c:numCache>
                <c:formatCode>#,##0</c:formatCode>
                <c:ptCount val="20"/>
                <c:pt idx="0">
                  <c:v>500000</c:v>
                </c:pt>
                <c:pt idx="1">
                  <c:v>1250000</c:v>
                </c:pt>
                <c:pt idx="2">
                  <c:v>8782000</c:v>
                </c:pt>
                <c:pt idx="3">
                  <c:v>30750000</c:v>
                </c:pt>
                <c:pt idx="4">
                  <c:v>38000000</c:v>
                </c:pt>
                <c:pt idx="5">
                  <c:v>55978900</c:v>
                </c:pt>
                <c:pt idx="6">
                  <c:v>69700000</c:v>
                </c:pt>
                <c:pt idx="7">
                  <c:v>168407222.32999998</c:v>
                </c:pt>
                <c:pt idx="8">
                  <c:v>174005000</c:v>
                </c:pt>
                <c:pt idx="9">
                  <c:v>196027929</c:v>
                </c:pt>
                <c:pt idx="10">
                  <c:v>238406200</c:v>
                </c:pt>
                <c:pt idx="11">
                  <c:v>563332996</c:v>
                </c:pt>
                <c:pt idx="12">
                  <c:v>851283188.33000004</c:v>
                </c:pt>
                <c:pt idx="13">
                  <c:v>957265790</c:v>
                </c:pt>
                <c:pt idx="14">
                  <c:v>966423478.54999995</c:v>
                </c:pt>
                <c:pt idx="15">
                  <c:v>1604047658</c:v>
                </c:pt>
                <c:pt idx="16">
                  <c:v>1625669918.4099998</c:v>
                </c:pt>
                <c:pt idx="17">
                  <c:v>1810540643</c:v>
                </c:pt>
                <c:pt idx="18">
                  <c:v>2257971000</c:v>
                </c:pt>
                <c:pt idx="19">
                  <c:v>3474486500.8599987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10-4279-9A29-E9C57A3B4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367536"/>
        <c:axId val="305368712"/>
      </c:barChart>
      <c:catAx>
        <c:axId val="3053675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t" anchorCtr="0"/>
          <a:lstStyle/>
          <a:p>
            <a:pPr>
              <a:defRPr sz="900" b="0"/>
            </a:pPr>
            <a:endParaRPr lang="ru-RU"/>
          </a:p>
        </c:txPr>
        <c:crossAx val="305368712"/>
        <c:crosses val="autoZero"/>
        <c:auto val="1"/>
        <c:lblAlgn val="l"/>
        <c:lblOffset val="100"/>
        <c:noMultiLvlLbl val="0"/>
      </c:catAx>
      <c:valAx>
        <c:axId val="305368712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305367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7787842110492964"/>
          <c:y val="0.13672864467875742"/>
          <c:w val="0.558968409887309"/>
          <c:h val="0.834761671193905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Лист4!$A$3:$A$13</c:f>
              <c:strCache>
                <c:ptCount val="11"/>
                <c:pt idx="0">
                  <c:v>Атырауская область</c:v>
                </c:pt>
                <c:pt idx="1">
                  <c:v>Карагандинская область</c:v>
                </c:pt>
                <c:pt idx="2">
                  <c:v>Жамбылская область</c:v>
                </c:pt>
                <c:pt idx="3">
                  <c:v>СКО</c:v>
                </c:pt>
                <c:pt idx="4">
                  <c:v>ВКО</c:v>
                </c:pt>
                <c:pt idx="5">
                  <c:v>Павлодарская область</c:v>
                </c:pt>
                <c:pt idx="6">
                  <c:v>Акмолинская область</c:v>
                </c:pt>
                <c:pt idx="7">
                  <c:v>Алматинская область</c:v>
                </c:pt>
                <c:pt idx="8">
                  <c:v>Костанайская область</c:v>
                </c:pt>
                <c:pt idx="9">
                  <c:v>г.Алматы</c:v>
                </c:pt>
                <c:pt idx="10">
                  <c:v>г.Нур-Султан</c:v>
                </c:pt>
              </c:strCache>
            </c:strRef>
          </c:cat>
          <c:val>
            <c:numRef>
              <c:f>Лист4!$B$3:$B$13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0C-42E8-8FCD-F2F9547EF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372632"/>
        <c:axId val="305367144"/>
      </c:barChart>
      <c:catAx>
        <c:axId val="3053726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305367144"/>
        <c:crosses val="autoZero"/>
        <c:auto val="1"/>
        <c:lblAlgn val="ctr"/>
        <c:lblOffset val="100"/>
        <c:noMultiLvlLbl val="0"/>
      </c:catAx>
      <c:valAx>
        <c:axId val="305367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5372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536897083844421"/>
          <c:y val="0.12746748059588259"/>
          <c:w val="0.4348566196667277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ru-RU"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Лист4!$A$16:$A$26</c:f>
              <c:strCache>
                <c:ptCount val="11"/>
                <c:pt idx="0">
                  <c:v>Карагандинская область</c:v>
                </c:pt>
                <c:pt idx="1">
                  <c:v>Павлодарская область</c:v>
                </c:pt>
                <c:pt idx="2">
                  <c:v>Жамбылская область</c:v>
                </c:pt>
                <c:pt idx="3">
                  <c:v>СКО</c:v>
                </c:pt>
                <c:pt idx="4">
                  <c:v>ВКО</c:v>
                </c:pt>
                <c:pt idx="5">
                  <c:v>Атырауская область</c:v>
                </c:pt>
                <c:pt idx="6">
                  <c:v>Акмолинская область</c:v>
                </c:pt>
                <c:pt idx="7">
                  <c:v>Костанайская область</c:v>
                </c:pt>
                <c:pt idx="8">
                  <c:v>Алматинская область</c:v>
                </c:pt>
                <c:pt idx="9">
                  <c:v>г.Алматы</c:v>
                </c:pt>
                <c:pt idx="10">
                  <c:v>г.Нур-Султан</c:v>
                </c:pt>
              </c:strCache>
            </c:strRef>
          </c:cat>
          <c:val>
            <c:numRef>
              <c:f>Лист4!$B$16:$B$26</c:f>
              <c:numCache>
                <c:formatCode>#,##0</c:formatCode>
                <c:ptCount val="11"/>
                <c:pt idx="0">
                  <c:v>12000000</c:v>
                </c:pt>
                <c:pt idx="1">
                  <c:v>13175000</c:v>
                </c:pt>
                <c:pt idx="2">
                  <c:v>20594638</c:v>
                </c:pt>
                <c:pt idx="3">
                  <c:v>62000000</c:v>
                </c:pt>
                <c:pt idx="4">
                  <c:v>70765000</c:v>
                </c:pt>
                <c:pt idx="5">
                  <c:v>85700000</c:v>
                </c:pt>
                <c:pt idx="6">
                  <c:v>143050000</c:v>
                </c:pt>
                <c:pt idx="7">
                  <c:v>200400000</c:v>
                </c:pt>
                <c:pt idx="8">
                  <c:v>207023000</c:v>
                </c:pt>
                <c:pt idx="9">
                  <c:v>265649979.55000001</c:v>
                </c:pt>
                <c:pt idx="10">
                  <c:v>409750000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61-4177-A948-A861353BE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367928"/>
        <c:axId val="305369496"/>
      </c:barChart>
      <c:catAx>
        <c:axId val="3053679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t" anchorCtr="0"/>
          <a:lstStyle/>
          <a:p>
            <a:pPr>
              <a:defRPr sz="900" b="0"/>
            </a:pPr>
            <a:endParaRPr lang="ru-RU"/>
          </a:p>
        </c:txPr>
        <c:crossAx val="305369496"/>
        <c:crosses val="autoZero"/>
        <c:auto val="1"/>
        <c:lblAlgn val="l"/>
        <c:lblOffset val="100"/>
        <c:noMultiLvlLbl val="0"/>
      </c:catAx>
      <c:valAx>
        <c:axId val="30536949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305367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количеству подписанных ДГ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6967826620087477"/>
          <c:y val="0.12335243042769126"/>
          <c:w val="0.49439465573783981"/>
          <c:h val="0.828342951035298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Лист5.!$B$3:$B$12</c:f>
              <c:strCache>
                <c:ptCount val="10"/>
                <c:pt idx="0">
                  <c:v>АО "Народный Банк Казахастана"</c:v>
                </c:pt>
                <c:pt idx="1">
                  <c:v>АО "Bank RBK"</c:v>
                </c:pt>
                <c:pt idx="2">
                  <c:v>АО "АТФБанк"</c:v>
                </c:pt>
                <c:pt idx="3">
                  <c:v>First Heartland Jysan Bank</c:v>
                </c:pt>
                <c:pt idx="4">
                  <c:v>АО "Банк ЦентрКредит"</c:v>
                </c:pt>
                <c:pt idx="5">
                  <c:v>АО ДБ "Альфа Банк"</c:v>
                </c:pt>
                <c:pt idx="6">
                  <c:v>ДБ АО "Банк ВТБ Казахстан"</c:v>
                </c:pt>
                <c:pt idx="7">
                  <c:v>АО "Нурбанк"</c:v>
                </c:pt>
                <c:pt idx="8">
                  <c:v>АО "ForteBank"</c:v>
                </c:pt>
                <c:pt idx="9">
                  <c:v>ДБ АО "Сбербанк"</c:v>
                </c:pt>
              </c:strCache>
            </c:strRef>
          </c:cat>
          <c:val>
            <c:numRef>
              <c:f>Лист5.!$C$3:$C$12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9</c:v>
                </c:pt>
                <c:pt idx="9">
                  <c:v>12</c:v>
                </c:pt>
              </c:numCache>
            </c:numRef>
          </c:val>
          <c:extLst/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05371064"/>
        <c:axId val="305370280"/>
      </c:barChart>
      <c:catAx>
        <c:axId val="305371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370280"/>
        <c:crosses val="autoZero"/>
        <c:auto val="1"/>
        <c:lblAlgn val="ctr"/>
        <c:lblOffset val="100"/>
        <c:noMultiLvlLbl val="0"/>
      </c:catAx>
      <c:valAx>
        <c:axId val="305370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5371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сумме подписанных,ДГ тенге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261360823456265"/>
          <c:y val="0.12184024446624987"/>
          <c:w val="0.59413063991337545"/>
          <c:h val="0.833020878985980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Лист5.!$L$3:$L$12</c:f>
              <c:strCache>
                <c:ptCount val="10"/>
                <c:pt idx="0">
                  <c:v>ДБ АО "Банк ВТБ Казахстан"</c:v>
                </c:pt>
                <c:pt idx="1">
                  <c:v>АО "Банк ЦентрКредит"</c:v>
                </c:pt>
                <c:pt idx="2">
                  <c:v>АО "Народный Банк Казахастана"</c:v>
                </c:pt>
                <c:pt idx="3">
                  <c:v>АО "АТФБанк"</c:v>
                </c:pt>
                <c:pt idx="4">
                  <c:v>АО "Нурбанк"</c:v>
                </c:pt>
                <c:pt idx="5">
                  <c:v>АО "Bank RBK"</c:v>
                </c:pt>
                <c:pt idx="6">
                  <c:v>АО ДБ "Альфа Банк"</c:v>
                </c:pt>
                <c:pt idx="7">
                  <c:v>First Heartland Jysan Bank</c:v>
                </c:pt>
                <c:pt idx="8">
                  <c:v>АО "ForteBank"</c:v>
                </c:pt>
                <c:pt idx="9">
                  <c:v>ДБ АО "Сбербанк"</c:v>
                </c:pt>
              </c:strCache>
            </c:strRef>
          </c:cat>
          <c:val>
            <c:numRef>
              <c:f>Лист5.!$M$3:$M$12</c:f>
              <c:numCache>
                <c:formatCode>_-* #\ ##0_р_._-;\-* #\ ##0_р_._-;_-* "-"??_р_._-;_-@_-</c:formatCode>
                <c:ptCount val="10"/>
                <c:pt idx="0">
                  <c:v>15313000</c:v>
                </c:pt>
                <c:pt idx="1">
                  <c:v>62885000</c:v>
                </c:pt>
                <c:pt idx="2">
                  <c:v>90000000</c:v>
                </c:pt>
                <c:pt idx="3">
                  <c:v>94083144</c:v>
                </c:pt>
                <c:pt idx="4">
                  <c:v>105126473.55</c:v>
                </c:pt>
                <c:pt idx="5">
                  <c:v>130000000</c:v>
                </c:pt>
                <c:pt idx="6">
                  <c:v>145000000</c:v>
                </c:pt>
                <c:pt idx="7">
                  <c:v>202700000</c:v>
                </c:pt>
                <c:pt idx="8">
                  <c:v>278000000</c:v>
                </c:pt>
                <c:pt idx="9">
                  <c:v>367000000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32-430F-9EC7-DD3535976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5358128"/>
        <c:axId val="82944568"/>
      </c:barChart>
      <c:catAx>
        <c:axId val="30535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944568"/>
        <c:crosses val="autoZero"/>
        <c:auto val="1"/>
        <c:lblAlgn val="ctr"/>
        <c:lblOffset val="100"/>
        <c:noMultiLvlLbl val="0"/>
      </c:catAx>
      <c:valAx>
        <c:axId val="82944568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none"/>
        <c:minorTickMark val="none"/>
        <c:tickLblPos val="nextTo"/>
        <c:crossAx val="30535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>
                <a:latin typeface="Arial Narrow" panose="020B0606020202030204" pitchFamily="34" charset="0"/>
              </a:rPr>
              <a:t>По количеству одобренных 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2020г.'!$A$3:$A$6</c:f>
              <c:strCache>
                <c:ptCount val="4"/>
                <c:pt idx="0">
                  <c:v>Актюбинская область</c:v>
                </c:pt>
                <c:pt idx="1">
                  <c:v>г.Нур-Султан</c:v>
                </c:pt>
                <c:pt idx="2">
                  <c:v>СКО</c:v>
                </c:pt>
                <c:pt idx="3">
                  <c:v>г.Алматы</c:v>
                </c:pt>
              </c:strCache>
            </c:strRef>
          </c:cat>
          <c:val>
            <c:numRef>
              <c:f>'Одобренные РФ 2020г.'!$B$3:$B$6</c:f>
              <c:numCache>
                <c:formatCode>General</c:formatCode>
                <c:ptCount val="4"/>
                <c:pt idx="0" formatCode="#,##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E5-4977-BA77-210057979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944960"/>
        <c:axId val="322787056"/>
      </c:barChart>
      <c:catAx>
        <c:axId val="829449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22787056"/>
        <c:crosses val="autoZero"/>
        <c:auto val="1"/>
        <c:lblAlgn val="ctr"/>
        <c:lblOffset val="100"/>
        <c:noMultiLvlLbl val="0"/>
      </c:catAx>
      <c:valAx>
        <c:axId val="32278705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82944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7855" y="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D3847254-A27B-49F5-B012-4F3BB51A77F9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7855" y="940898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8C791110-506E-4230-8430-F6E56AE7C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0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7855" y="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B9FABA34-BBD6-46B6-859B-59609D6BD0AA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545" y="4705350"/>
            <a:ext cx="5420360" cy="4457700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7855" y="940898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6B3D481A-93A6-4BDE-979B-FDCF4E87A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0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95" b="51705"/>
          <a:stretch/>
        </p:blipFill>
        <p:spPr bwMode="auto">
          <a:xfrm>
            <a:off x="5791200" y="0"/>
            <a:ext cx="3352800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6"/>
          <a:stretch/>
        </p:blipFill>
        <p:spPr bwMode="auto">
          <a:xfrm>
            <a:off x="0" y="-3036"/>
            <a:ext cx="5791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427734"/>
            <a:ext cx="4104456" cy="136815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616" y="3867894"/>
            <a:ext cx="3168352" cy="36120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54E0-FFBA-4395-9C7B-2B3650AB12F8}" type="datetime1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5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FBCE-238B-40D1-8640-E8B807291BA6}" type="datetime1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7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A536-53AD-41FF-9601-987595A77F9D}" type="datetime1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51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29FF-42FF-4D95-9312-78D1FACAAA95}" type="datetime1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613" y="1733410"/>
            <a:ext cx="3744416" cy="576064"/>
          </a:xfrm>
        </p:spPr>
        <p:txBody>
          <a:bodyPr anchor="ctr" anchorCtr="0"/>
          <a:lstStyle>
            <a:lvl1pPr algn="ctr">
              <a:defRPr sz="2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436E-CE3C-4682-B005-F0BCEC66B693}" type="datetime1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20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08DB-BE5E-4F01-912C-E31F4046E087}" type="datetime1">
              <a:rPr lang="ru-RU" smtClean="0"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78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B94-5544-4844-8C8A-710690D8EE6C}" type="datetime1">
              <a:rPr lang="ru-RU" smtClean="0"/>
              <a:t>14.08.2020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73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C0E7-C5B6-4136-B34E-4A93D4B7E224}" type="datetime1">
              <a:rPr lang="ru-RU" smtClean="0"/>
              <a:t>14.08.2020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9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FE10-18BF-44D3-8254-DBF2B09711F7}" type="datetime1">
              <a:rPr lang="ru-RU" smtClean="0"/>
              <a:t>14.08.2020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0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A5F9-CAB9-4179-A1BE-5741CAD966C8}" type="datetime1">
              <a:rPr lang="ru-RU" smtClean="0"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9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D342-4F0B-479A-AEA8-1AEA545CB322}" type="datetime1">
              <a:rPr lang="ru-RU" smtClean="0"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89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724" y="205979"/>
            <a:ext cx="44644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FA87F-BE34-43DE-9048-C116CDDB895A}" type="datetime1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7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882892" y="2488694"/>
            <a:ext cx="4176000" cy="1152128"/>
          </a:xfrm>
        </p:spPr>
        <p:txBody>
          <a:bodyPr lIns="72000" rIns="72000">
            <a:normAutofit/>
          </a:bodyPr>
          <a:lstStyle/>
          <a:p>
            <a:pPr algn="ctr"/>
            <a:r>
              <a:rPr lang="ru-RU" altLang="ru-RU" sz="2000" dirty="0"/>
              <a:t>Программа гарантирования </a:t>
            </a:r>
            <a:br>
              <a:rPr lang="ru-RU" altLang="ru-RU" sz="2000" dirty="0"/>
            </a:br>
            <a:r>
              <a:rPr lang="ru-RU" altLang="ru-RU" sz="2000" dirty="0"/>
              <a:t>«ДАМУ-ОПТИМА»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616" y="4442792"/>
            <a:ext cx="3168352" cy="36120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2020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46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2</a:t>
            </a:fld>
            <a:endParaRPr lang="ru-RU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899592" y="0"/>
            <a:ext cx="4464496" cy="7095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+mj-lt"/>
                <a:ea typeface="+mj-ea"/>
                <a:cs typeface="Arial" charset="0"/>
              </a:rPr>
              <a:t>Гарантирование проектов</a:t>
            </a:r>
            <a:endParaRPr lang="ru-RU" b="1" dirty="0">
              <a:latin typeface="+mj-lt"/>
              <a:ea typeface="+mj-ea"/>
              <a:cs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844323"/>
              </p:ext>
            </p:extLst>
          </p:nvPr>
        </p:nvGraphicFramePr>
        <p:xfrm>
          <a:off x="179512" y="1347614"/>
          <a:ext cx="8702626" cy="963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7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93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59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398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заключенных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заключенных гарантий, </a:t>
                      </a:r>
                      <a:r>
                        <a:rPr lang="ru-RU" sz="800" dirty="0" smtClean="0"/>
                        <a:t>млрд</a:t>
                      </a:r>
                      <a:r>
                        <a:rPr lang="ru-RU" sz="800" baseline="0" dirty="0" smtClean="0"/>
                        <a:t>. тенге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033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638</a:t>
                      </a: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632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32,127</a:t>
                      </a: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15,092</a:t>
                      </a:r>
                    </a:p>
                  </a:txBody>
                  <a:tcPr marL="91434" marR="91434" marT="45642" marB="4564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995763" y="773435"/>
            <a:ext cx="216024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/>
              <a:t>з</a:t>
            </a:r>
            <a:r>
              <a:rPr lang="ru-RU" sz="800" b="1" dirty="0" smtClean="0"/>
              <a:t>а период с 2016г. по 01.08.2020г.</a:t>
            </a:r>
            <a:endParaRPr lang="ru-RU" sz="800" b="1" dirty="0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691681" y="942673"/>
            <a:ext cx="55408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и</a:t>
            </a:r>
            <a:r>
              <a:rPr lang="ru-RU" sz="1400" b="1" dirty="0" smtClean="0"/>
              <a:t>того по инструменту гарантирование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08102" y="233085"/>
            <a:ext cx="432048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495030"/>
              </p:ext>
            </p:extLst>
          </p:nvPr>
        </p:nvGraphicFramePr>
        <p:xfrm>
          <a:off x="251520" y="2993753"/>
          <a:ext cx="8630617" cy="94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512168"/>
                <a:gridCol w="2304256"/>
                <a:gridCol w="2725961"/>
              </a:tblGrid>
              <a:tr h="54338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гарантий, млрд. тенге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</a:tr>
              <a:tr h="40276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50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3,57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1,49</a:t>
                      </a:r>
                    </a:p>
                  </a:txBody>
                  <a:tcPr marL="91434" marR="91434" marT="45642" marB="45642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763688" y="2679920"/>
            <a:ext cx="4032448" cy="313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</a:rPr>
              <a:t>итого по инструменту гарантирование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2499740"/>
            <a:ext cx="23762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по состоянию с 01.01.2020г. по </a:t>
            </a:r>
            <a:r>
              <a:rPr lang="ru-RU" sz="800" b="1" dirty="0" smtClean="0"/>
              <a:t>01.08.2020г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5807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600" y="-49"/>
            <a:ext cx="687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j-lt"/>
              </a:rPr>
            </a:br>
            <a:r>
              <a:rPr lang="ru-RU" altLang="ru-RU" sz="2000" b="1" dirty="0">
                <a:latin typeface="+mj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ru-RU" sz="2000" b="1" dirty="0">
                <a:latin typeface="+mj-lt"/>
              </a:rPr>
              <a:t>подписанным ДГ </a:t>
            </a:r>
            <a:endParaRPr lang="ru-RU" altLang="ru-RU" sz="2000" b="1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+mj-lt"/>
              </a:rPr>
              <a:t>(</a:t>
            </a:r>
            <a:r>
              <a:rPr lang="ru-RU" altLang="ru-RU" sz="2000" b="1" dirty="0">
                <a:latin typeface="+mj-lt"/>
              </a:rPr>
              <a:t>в разрезе регионов)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67544" y="4155926"/>
            <a:ext cx="8572500" cy="43338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подписано ДГ </a:t>
            </a:r>
            <a:r>
              <a:rPr lang="ru-RU" sz="1100" dirty="0" smtClean="0">
                <a:cs typeface="Times New Roman" pitchFamily="18" charset="0"/>
              </a:rPr>
              <a:t>– </a:t>
            </a:r>
            <a:r>
              <a:rPr lang="ru-RU" sz="1100" b="1" dirty="0" smtClean="0">
                <a:cs typeface="Times New Roman" pitchFamily="18" charset="0"/>
              </a:rPr>
              <a:t>632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проектов </a:t>
            </a:r>
            <a:r>
              <a:rPr lang="ru-RU" sz="1100" dirty="0" smtClean="0">
                <a:cs typeface="Times New Roman" pitchFamily="18" charset="0"/>
              </a:rPr>
              <a:t>на </a:t>
            </a:r>
            <a:r>
              <a:rPr lang="ru-RU" sz="1100" dirty="0">
                <a:cs typeface="Times New Roman" pitchFamily="18" charset="0"/>
              </a:rPr>
              <a:t>общую сумму кредитного портфеля 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32,127 млрд</a:t>
            </a:r>
            <a:r>
              <a:rPr lang="ru-RU" sz="1100" b="1" dirty="0">
                <a:cs typeface="Times New Roman" pitchFamily="18" charset="0"/>
              </a:rPr>
              <a:t>. тенге  </a:t>
            </a:r>
            <a:r>
              <a:rPr lang="ru-RU" sz="1100" dirty="0"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15,092 млрд. </a:t>
            </a:r>
            <a:r>
              <a:rPr lang="ru-RU" sz="1100" b="1" dirty="0">
                <a:cs typeface="Times New Roman" pitchFamily="18" charset="0"/>
              </a:rPr>
              <a:t>тенге.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0"/>
            <a:ext cx="19143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latin typeface="Century Gothic" panose="020B0502020202020204" pitchFamily="34" charset="0"/>
              </a:rPr>
              <a:t>за </a:t>
            </a:r>
            <a:r>
              <a:rPr lang="ru-RU" sz="800" b="1" dirty="0">
                <a:latin typeface="Century Gothic" panose="020B0502020202020204" pitchFamily="34" charset="0"/>
              </a:rPr>
              <a:t>период с </a:t>
            </a:r>
            <a:r>
              <a:rPr lang="ru-RU" sz="800" b="1" dirty="0" smtClean="0">
                <a:latin typeface="Century Gothic" panose="020B0502020202020204" pitchFamily="34" charset="0"/>
              </a:rPr>
              <a:t>2016г</a:t>
            </a:r>
            <a:r>
              <a:rPr lang="ru-RU" sz="800" b="1" dirty="0">
                <a:latin typeface="Century Gothic" panose="020B0502020202020204" pitchFamily="34" charset="0"/>
              </a:rPr>
              <a:t>. по </a:t>
            </a:r>
            <a:r>
              <a:rPr lang="ru-RU" sz="800" b="1" dirty="0" smtClean="0">
                <a:latin typeface="Century Gothic" panose="020B0502020202020204" pitchFamily="34" charset="0"/>
              </a:rPr>
              <a:t>01.0</a:t>
            </a:r>
            <a:r>
              <a:rPr lang="ru-RU" sz="800" b="1" dirty="0">
                <a:latin typeface="Century Gothic" panose="020B0502020202020204" pitchFamily="34" charset="0"/>
              </a:rPr>
              <a:t>8</a:t>
            </a:r>
            <a:r>
              <a:rPr lang="ru-RU" sz="800" b="1" dirty="0" smtClean="0">
                <a:latin typeface="Century Gothic" panose="020B0502020202020204" pitchFamily="34" charset="0"/>
              </a:rPr>
              <a:t>.2020г</a:t>
            </a:r>
            <a:r>
              <a:rPr lang="ru-RU" sz="800" b="1" dirty="0"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216587"/>
              </p:ext>
            </p:extLst>
          </p:nvPr>
        </p:nvGraphicFramePr>
        <p:xfrm>
          <a:off x="107504" y="915566"/>
          <a:ext cx="4464496" cy="3206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074464"/>
              </p:ext>
            </p:extLst>
          </p:nvPr>
        </p:nvGraphicFramePr>
        <p:xfrm>
          <a:off x="4529607" y="949499"/>
          <a:ext cx="4524454" cy="3376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05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600" y="-19645"/>
            <a:ext cx="650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n-lt"/>
              </a:rPr>
            </a:br>
            <a:r>
              <a:rPr lang="ru-RU" altLang="ru-RU" sz="2000" b="1" dirty="0">
                <a:latin typeface="+mn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latin typeface="+mn-lt"/>
              </a:rPr>
              <a:t>подписанным </a:t>
            </a:r>
            <a:r>
              <a:rPr lang="ru-RU" altLang="ru-RU" sz="2000" b="1" dirty="0" smtClean="0">
                <a:latin typeface="+mn-lt"/>
              </a:rPr>
              <a:t>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+mn-lt"/>
              </a:rPr>
              <a:t>(</a:t>
            </a:r>
            <a:r>
              <a:rPr lang="ru-RU" altLang="ru-RU" sz="2000" b="1" dirty="0">
                <a:latin typeface="+mn-lt"/>
              </a:rPr>
              <a:t>в разрезе БВУ)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528" y="4470400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</a:t>
            </a:r>
            <a:r>
              <a:rPr lang="ru-RU" sz="1100" dirty="0" smtClean="0"/>
              <a:t> </a:t>
            </a:r>
            <a:r>
              <a:rPr lang="ru-RU" sz="1100" dirty="0">
                <a:cs typeface="Times New Roman" pitchFamily="18" charset="0"/>
              </a:rPr>
              <a:t>АО </a:t>
            </a:r>
            <a:r>
              <a:rPr lang="ru-RU" sz="1100" dirty="0" smtClean="0">
                <a:cs typeface="Times New Roman" pitchFamily="18" charset="0"/>
              </a:rPr>
              <a:t>«</a:t>
            </a:r>
            <a:r>
              <a:rPr lang="ru-RU" sz="1100" dirty="0" err="1" smtClean="0">
                <a:cs typeface="Times New Roman" pitchFamily="18" charset="0"/>
              </a:rPr>
              <a:t>АТФБанк</a:t>
            </a:r>
            <a:r>
              <a:rPr lang="ru-RU" sz="1100" dirty="0" smtClean="0">
                <a:cs typeface="Times New Roman" pitchFamily="18" charset="0"/>
              </a:rPr>
              <a:t>»</a:t>
            </a:r>
            <a:r>
              <a:rPr lang="ru-RU" sz="1100" b="1" dirty="0" smtClean="0">
                <a:cs typeface="Times New Roman" pitchFamily="18" charset="0"/>
              </a:rPr>
              <a:t> , </a:t>
            </a:r>
            <a:r>
              <a:rPr lang="ru-RU" sz="1100" dirty="0" smtClean="0"/>
              <a:t>АО «Банк Центр Кредит»</a:t>
            </a:r>
            <a:endParaRPr lang="ru-RU" sz="1100" dirty="0"/>
          </a:p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smtClean="0">
                <a:cs typeface="Times New Roman" pitchFamily="18" charset="0"/>
              </a:rPr>
              <a:t>по </a:t>
            </a:r>
            <a:r>
              <a:rPr lang="ru-RU" sz="1100" b="1" dirty="0">
                <a:cs typeface="Times New Roman" pitchFamily="18" charset="0"/>
              </a:rPr>
              <a:t>сумме</a:t>
            </a:r>
            <a:r>
              <a:rPr lang="ru-RU" sz="1100" dirty="0"/>
              <a:t> </a:t>
            </a:r>
            <a:r>
              <a:rPr lang="ru-RU" sz="1100" dirty="0" smtClean="0"/>
              <a:t>АО </a:t>
            </a:r>
            <a:r>
              <a:rPr lang="ru-RU" sz="1100" dirty="0" smtClean="0">
                <a:cs typeface="Times New Roman" pitchFamily="18" charset="0"/>
              </a:rPr>
              <a:t>«</a:t>
            </a:r>
            <a:r>
              <a:rPr lang="ru-RU" sz="1100" dirty="0" err="1" smtClean="0">
                <a:cs typeface="Times New Roman" pitchFamily="18" charset="0"/>
              </a:rPr>
              <a:t>АТФБанк</a:t>
            </a:r>
            <a:r>
              <a:rPr lang="ru-RU" sz="1100" dirty="0" smtClean="0">
                <a:cs typeface="Times New Roman" pitchFamily="18" charset="0"/>
              </a:rPr>
              <a:t>»</a:t>
            </a:r>
            <a:r>
              <a:rPr lang="ru-RU" sz="1100" b="1" dirty="0" smtClean="0">
                <a:cs typeface="Times New Roman" pitchFamily="18" charset="0"/>
              </a:rPr>
              <a:t>, </a:t>
            </a:r>
            <a:r>
              <a:rPr lang="ru-RU" sz="1100" dirty="0" smtClean="0"/>
              <a:t>АО «Банк Центр Кредит»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0"/>
            <a:ext cx="2295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Century Gothic" panose="020B0502020202020204" pitchFamily="34" charset="0"/>
              </a:rPr>
              <a:t>с 01.01 по 01.08.2020г.</a:t>
            </a:r>
            <a:endParaRPr lang="ru-RU" sz="1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454645"/>
              </p:ext>
            </p:extLst>
          </p:nvPr>
        </p:nvGraphicFramePr>
        <p:xfrm>
          <a:off x="428427" y="914501"/>
          <a:ext cx="4181351" cy="367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4884"/>
              </p:ext>
            </p:extLst>
          </p:nvPr>
        </p:nvGraphicFramePr>
        <p:xfrm>
          <a:off x="4968043" y="818560"/>
          <a:ext cx="4104457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816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600" y="0"/>
            <a:ext cx="6408713" cy="81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smtClean="0">
                <a:latin typeface="Century Gothic" panose="020B0502020202020204" pitchFamily="34" charset="0"/>
              </a:rPr>
              <a:t>подписанным ДГ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Century Gothic" panose="020B0502020202020204" pitchFamily="34" charset="0"/>
              </a:rPr>
              <a:t>(</a:t>
            </a:r>
            <a:r>
              <a:rPr lang="ru-RU" altLang="ru-RU" sz="2000" b="1" dirty="0">
                <a:latin typeface="Century Gothic" panose="020B0502020202020204" pitchFamily="34" charset="0"/>
              </a:rPr>
              <a:t>в разрезе регионов 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528" y="4207748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 smtClean="0">
                <a:cs typeface="Times New Roman" pitchFamily="18" charset="0"/>
              </a:rPr>
              <a:t>Лидеры регионы </a:t>
            </a:r>
            <a:r>
              <a:rPr lang="ru-RU" sz="1100" dirty="0">
                <a:cs typeface="Times New Roman" pitchFamily="18" charset="0"/>
              </a:rPr>
              <a:t>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</a:t>
            </a:r>
            <a:r>
              <a:rPr lang="ru-RU" sz="1100" dirty="0" smtClean="0"/>
              <a:t> </a:t>
            </a:r>
            <a:r>
              <a:rPr lang="ru-RU" sz="1100" dirty="0" smtClean="0">
                <a:cs typeface="Times New Roman" pitchFamily="18" charset="0"/>
              </a:rPr>
              <a:t>г.Нур-Султан, г. Алматы</a:t>
            </a:r>
          </a:p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smtClean="0">
                <a:cs typeface="Times New Roman" pitchFamily="18" charset="0"/>
              </a:rPr>
              <a:t>по сумме </a:t>
            </a:r>
            <a:r>
              <a:rPr lang="ru-RU" sz="1100" dirty="0" smtClean="0">
                <a:cs typeface="Times New Roman" pitchFamily="18" charset="0"/>
              </a:rPr>
              <a:t>–</a:t>
            </a:r>
            <a:r>
              <a:rPr lang="ru-RU" sz="1100" dirty="0" smtClean="0"/>
              <a:t>г.Нур-Султан, г. Алматы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10521" y="26915"/>
            <a:ext cx="13564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latin typeface="Century Gothic" panose="020B0502020202020204" pitchFamily="34" charset="0"/>
              </a:rPr>
              <a:t>С 01.01. </a:t>
            </a:r>
            <a:r>
              <a:rPr lang="ru-RU" sz="800" b="1" dirty="0">
                <a:latin typeface="Century Gothic" panose="020B0502020202020204" pitchFamily="34" charset="0"/>
              </a:rPr>
              <a:t>по </a:t>
            </a:r>
            <a:r>
              <a:rPr lang="ru-RU" sz="800" b="1" dirty="0" smtClean="0">
                <a:latin typeface="Century Gothic" panose="020B0502020202020204" pitchFamily="34" charset="0"/>
              </a:rPr>
              <a:t>01.08.2020г</a:t>
            </a:r>
            <a:r>
              <a:rPr lang="ru-RU" sz="800" b="1" dirty="0"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982296"/>
              </p:ext>
            </p:extLst>
          </p:nvPr>
        </p:nvGraphicFramePr>
        <p:xfrm>
          <a:off x="323528" y="1080290"/>
          <a:ext cx="4176465" cy="2978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171454"/>
              </p:ext>
            </p:extLst>
          </p:nvPr>
        </p:nvGraphicFramePr>
        <p:xfrm>
          <a:off x="4644008" y="1064387"/>
          <a:ext cx="4252020" cy="3039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513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600" y="0"/>
            <a:ext cx="650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19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1900" b="1" dirty="0">
                <a:latin typeface="Century Gothic" panose="020B0502020202020204" pitchFamily="34" charset="0"/>
              </a:rPr>
              <a:t>информация по</a:t>
            </a:r>
            <a:r>
              <a:rPr lang="ru-RU" altLang="ru-RU" sz="1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900" b="1" dirty="0" smtClean="0">
                <a:latin typeface="Century Gothic" panose="020B0502020202020204" pitchFamily="34" charset="0"/>
              </a:rPr>
              <a:t>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 smtClean="0">
                <a:latin typeface="Century Gothic" panose="020B0502020202020204" pitchFamily="34" charset="0"/>
              </a:rPr>
              <a:t>(</a:t>
            </a:r>
            <a:r>
              <a:rPr lang="ru-RU" altLang="ru-RU" sz="1900" b="1" dirty="0">
                <a:latin typeface="Century Gothic" panose="020B0502020202020204" pitchFamily="34" charset="0"/>
              </a:rPr>
              <a:t>в разрезе БВУ)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67685" y="15101"/>
            <a:ext cx="16433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/>
              <a:t>с</a:t>
            </a:r>
            <a:r>
              <a:rPr lang="ru-RU" sz="800" b="1" dirty="0" smtClean="0"/>
              <a:t> 01.01.2020г. по 01.08.2020г.</a:t>
            </a:r>
            <a:endParaRPr lang="ru-RU" sz="800" b="1" dirty="0"/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67544" y="4116745"/>
            <a:ext cx="8500492" cy="759261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Century Gothic" panose="020B0502020202020204" pitchFamily="34" charset="0"/>
                <a:cs typeface="Times New Roman" pitchFamily="18" charset="0"/>
              </a:rPr>
              <a:t>–</a:t>
            </a:r>
            <a:r>
              <a:rPr lang="ru-RU" sz="1100" dirty="0" smtClean="0">
                <a:latin typeface="Century Gothic" panose="020B0502020202020204" pitchFamily="34" charset="0"/>
              </a:rPr>
              <a:t>ДБ АО «Сбербанк» , АО «</a:t>
            </a:r>
            <a:r>
              <a:rPr lang="en-US" sz="1100" dirty="0" smtClean="0">
                <a:latin typeface="Century Gothic" panose="020B0502020202020204" pitchFamily="34" charset="0"/>
              </a:rPr>
              <a:t>ForteBank</a:t>
            </a:r>
            <a:r>
              <a:rPr lang="ru-RU" sz="1100" dirty="0" smtClean="0">
                <a:latin typeface="Century Gothic" panose="020B0502020202020204" pitchFamily="34" charset="0"/>
              </a:rPr>
              <a:t>»</a:t>
            </a:r>
            <a:endParaRPr lang="ru-RU" sz="1100" dirty="0">
              <a:latin typeface="Century Gothic" panose="020B0502020202020204" pitchFamily="34" charset="0"/>
            </a:endParaRP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smtClean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100" dirty="0" smtClean="0">
                <a:latin typeface="Century Gothic" panose="020B0502020202020204" pitchFamily="34" charset="0"/>
              </a:rPr>
              <a:t>  ДБ АО «Сбербанк» ,ДБ </a:t>
            </a:r>
            <a:r>
              <a:rPr lang="en-US" sz="1100" dirty="0" smtClean="0">
                <a:latin typeface="Century Gothic" panose="020B0502020202020204" pitchFamily="34" charset="0"/>
              </a:rPr>
              <a:t>AO </a:t>
            </a:r>
            <a:r>
              <a:rPr lang="ru-RU" sz="1100" dirty="0" smtClean="0">
                <a:latin typeface="Century Gothic" panose="020B0502020202020204" pitchFamily="34" charset="0"/>
              </a:rPr>
              <a:t>«</a:t>
            </a:r>
            <a:r>
              <a:rPr lang="en-US" sz="1100" dirty="0" err="1" smtClean="0">
                <a:latin typeface="Century Gothic" panose="020B0502020202020204" pitchFamily="34" charset="0"/>
              </a:rPr>
              <a:t>ForteBank</a:t>
            </a:r>
            <a:r>
              <a:rPr lang="ru-RU" sz="1100" dirty="0" smtClean="0">
                <a:latin typeface="Century Gothic" panose="020B0502020202020204" pitchFamily="34" charset="0"/>
              </a:rPr>
              <a:t>»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261699"/>
              </p:ext>
            </p:extLst>
          </p:nvPr>
        </p:nvGraphicFramePr>
        <p:xfrm>
          <a:off x="179512" y="924846"/>
          <a:ext cx="3888432" cy="289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318755"/>
              </p:ext>
            </p:extLst>
          </p:nvPr>
        </p:nvGraphicFramePr>
        <p:xfrm>
          <a:off x="4410472" y="915566"/>
          <a:ext cx="4540052" cy="303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677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606089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339502"/>
            <a:ext cx="8229600" cy="633412"/>
          </a:xfrm>
        </p:spPr>
        <p:txBody>
          <a:bodyPr/>
          <a:lstStyle/>
          <a:p>
            <a:pPr algn="l"/>
            <a:r>
              <a:rPr lang="ru-RU" altLang="ru-RU" sz="19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19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1900" b="1" dirty="0" smtClean="0">
                <a:latin typeface="Century Gothic" panose="020B0502020202020204" pitchFamily="34" charset="0"/>
              </a:rPr>
              <a:t>Одобренные, но не подписанные </a:t>
            </a:r>
            <a:br>
              <a:rPr lang="ru-RU" altLang="ru-RU" sz="1900" b="1" dirty="0" smtClean="0">
                <a:latin typeface="Century Gothic" panose="020B0502020202020204" pitchFamily="34" charset="0"/>
              </a:rPr>
            </a:br>
            <a:r>
              <a:rPr lang="ru-RU" altLang="ru-RU" sz="1900" b="1" dirty="0" smtClean="0">
                <a:latin typeface="Century Gothic" panose="020B0502020202020204" pitchFamily="34" charset="0"/>
              </a:rPr>
              <a:t>в разрезе регионов</a:t>
            </a:r>
            <a:br>
              <a:rPr lang="ru-RU" altLang="ru-RU" sz="1900" b="1" dirty="0" smtClean="0">
                <a:latin typeface="Century Gothic" panose="020B0502020202020204" pitchFamily="34" charset="0"/>
              </a:rPr>
            </a:br>
            <a:endParaRPr lang="ru-RU" altLang="ru-RU" sz="1900" dirty="0" smtClean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32240" y="0"/>
            <a:ext cx="20882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>
                <a:latin typeface="Century Gothic" panose="020B0502020202020204" pitchFamily="34" charset="0"/>
              </a:rPr>
              <a:t>по состоянию </a:t>
            </a:r>
            <a:r>
              <a:rPr lang="ru-RU" sz="800" b="1" dirty="0" smtClean="0">
                <a:latin typeface="Century Gothic" panose="020B0502020202020204" pitchFamily="34" charset="0"/>
              </a:rPr>
              <a:t>на 01.08.2020г</a:t>
            </a:r>
            <a:r>
              <a:rPr lang="ru-RU" sz="8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323528" y="4329480"/>
            <a:ext cx="8572500" cy="43338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на </a:t>
            </a:r>
            <a:r>
              <a:rPr lang="ru-RU" sz="1100" dirty="0" smtClean="0">
                <a:cs typeface="Times New Roman" pitchFamily="18" charset="0"/>
              </a:rPr>
              <a:t>01.08.2020 </a:t>
            </a:r>
            <a:r>
              <a:rPr lang="ru-RU" sz="1100" dirty="0">
                <a:cs typeface="Times New Roman" pitchFamily="18" charset="0"/>
              </a:rPr>
              <a:t>г. </a:t>
            </a:r>
            <a:r>
              <a:rPr lang="ru-RU" sz="1100" dirty="0" smtClean="0">
                <a:cs typeface="Times New Roman" pitchFamily="18" charset="0"/>
              </a:rPr>
              <a:t>– 6</a:t>
            </a:r>
            <a:r>
              <a:rPr lang="ru-RU" sz="1100" b="1" dirty="0" smtClean="0">
                <a:cs typeface="Times New Roman" pitchFamily="18" charset="0"/>
              </a:rPr>
              <a:t> проектов </a:t>
            </a:r>
            <a:r>
              <a:rPr lang="ru-RU" sz="1100" b="1" dirty="0">
                <a:cs typeface="Times New Roman" pitchFamily="18" charset="0"/>
              </a:rPr>
              <a:t>на стадии подписания,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516 млн. </a:t>
            </a:r>
            <a:r>
              <a:rPr lang="ru-RU" sz="1100" b="1" dirty="0">
                <a:cs typeface="Times New Roman" pitchFamily="18" charset="0"/>
              </a:rPr>
              <a:t>тенге  </a:t>
            </a:r>
            <a:r>
              <a:rPr lang="ru-RU" sz="1100" dirty="0">
                <a:cs typeface="Times New Roman" pitchFamily="18" charset="0"/>
              </a:rPr>
              <a:t>из них сумма </a:t>
            </a:r>
            <a:r>
              <a:rPr lang="ru-RU" sz="1100" dirty="0" smtClean="0">
                <a:cs typeface="Times New Roman" pitchFamily="18" charset="0"/>
              </a:rPr>
              <a:t>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214 млн. </a:t>
            </a:r>
            <a:r>
              <a:rPr lang="ru-RU" sz="1100" b="1" dirty="0">
                <a:cs typeface="Times New Roman" pitchFamily="18" charset="0"/>
              </a:rPr>
              <a:t>тенге.  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390576"/>
              </p:ext>
            </p:extLst>
          </p:nvPr>
        </p:nvGraphicFramePr>
        <p:xfrm>
          <a:off x="251520" y="1096972"/>
          <a:ext cx="3662064" cy="2842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205958"/>
              </p:ext>
            </p:extLst>
          </p:nvPr>
        </p:nvGraphicFramePr>
        <p:xfrm>
          <a:off x="4510133" y="1039160"/>
          <a:ext cx="4606348" cy="2958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857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372007" y="106125"/>
            <a:ext cx="78488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1800" b="1" dirty="0">
                <a:latin typeface="Century Gothic" panose="020B0502020202020204" pitchFamily="34" charset="0"/>
              </a:rPr>
              <a:t>информация по</a:t>
            </a: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800" b="1" dirty="0" smtClean="0">
                <a:latin typeface="Century Gothic" panose="020B0502020202020204" pitchFamily="34" charset="0"/>
              </a:rPr>
              <a:t>одобренным но не подписанным ДГ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entury Gothic" panose="020B0502020202020204" pitchFamily="34" charset="0"/>
              </a:rPr>
              <a:t>(в разрезе БВУ)</a:t>
            </a:r>
            <a:br>
              <a:rPr lang="ru-RU" altLang="ru-RU" sz="1800" b="1" dirty="0" smtClean="0">
                <a:latin typeface="Century Gothic" panose="020B0502020202020204" pitchFamily="34" charset="0"/>
              </a:rPr>
            </a:br>
            <a:r>
              <a:rPr lang="ru-RU" altLang="ru-RU" sz="1800" b="1" dirty="0" smtClean="0">
                <a:latin typeface="Century Gothic" panose="020B0502020202020204" pitchFamily="34" charset="0"/>
              </a:rPr>
              <a:t> </a:t>
            </a:r>
            <a:endParaRPr lang="ru-RU" altLang="ru-RU" sz="1800" dirty="0">
              <a:latin typeface="Century Gothic" panose="020B0502020202020204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984238" y="27749"/>
            <a:ext cx="17281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>
                <a:latin typeface="Century Gothic" panose="020B0502020202020204" pitchFamily="34" charset="0"/>
              </a:rPr>
              <a:t>по состоянию </a:t>
            </a:r>
            <a:r>
              <a:rPr lang="ru-RU" sz="800" b="1" dirty="0" smtClean="0">
                <a:latin typeface="Century Gothic" panose="020B0502020202020204" pitchFamily="34" charset="0"/>
              </a:rPr>
              <a:t>на 01.08.2020г</a:t>
            </a:r>
            <a:r>
              <a:rPr lang="ru-RU" sz="8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251520" y="4292254"/>
            <a:ext cx="8640960" cy="65851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 smtClean="0">
                <a:cs typeface="Times New Roman" pitchFamily="18" charset="0"/>
              </a:rPr>
              <a:t>Банки-лидеры по одобрению договоров гарантии: </a:t>
            </a:r>
            <a:r>
              <a:rPr lang="ru-RU" sz="1100" b="1" dirty="0" smtClean="0">
                <a:cs typeface="Times New Roman" pitchFamily="18" charset="0"/>
              </a:rPr>
              <a:t>по кол-ву</a:t>
            </a:r>
            <a:r>
              <a:rPr lang="ru-RU" sz="1100" dirty="0" smtClean="0">
                <a:cs typeface="Times New Roman" pitchFamily="18" charset="0"/>
              </a:rPr>
              <a:t> –</a:t>
            </a:r>
            <a:r>
              <a:rPr lang="ru-RU" sz="1100" dirty="0" smtClean="0"/>
              <a:t> АО «</a:t>
            </a:r>
            <a:r>
              <a:rPr lang="ru-RU" sz="1100" dirty="0" err="1" smtClean="0"/>
              <a:t>Нурбанк</a:t>
            </a:r>
            <a:r>
              <a:rPr lang="ru-RU" sz="1100" dirty="0" smtClean="0"/>
              <a:t>» и «</a:t>
            </a:r>
            <a:r>
              <a:rPr lang="ru-RU" sz="11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АО «</a:t>
            </a:r>
            <a:r>
              <a:rPr lang="en-US" sz="11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Bank RBK</a:t>
            </a:r>
            <a:r>
              <a:rPr lang="ru-RU" sz="11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»</a:t>
            </a:r>
            <a:r>
              <a:rPr lang="ru-RU" sz="1100" dirty="0" smtClean="0"/>
              <a:t> </a:t>
            </a:r>
            <a:endParaRPr lang="ru-RU" sz="1100" dirty="0" smtClean="0">
              <a:cs typeface="Times New Roman" pitchFamily="18" charset="0"/>
            </a:endParaRP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smtClean="0">
                <a:cs typeface="Times New Roman" pitchFamily="18" charset="0"/>
              </a:rPr>
              <a:t>по сумме –  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ДБАО «Сбербанк»  и  </a:t>
            </a:r>
            <a:r>
              <a:rPr lang="ru-RU" sz="1100" dirty="0" smtClean="0"/>
              <a:t>АО «</a:t>
            </a:r>
            <a:r>
              <a:rPr lang="en-US" sz="1100" dirty="0" smtClean="0"/>
              <a:t>Bank RBK</a:t>
            </a:r>
            <a:r>
              <a:rPr lang="ru-RU" sz="1100" dirty="0" smtClean="0"/>
              <a:t>»</a:t>
            </a:r>
            <a:endParaRPr lang="ru-RU" sz="1100" dirty="0"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960740"/>
              </p:ext>
            </p:extLst>
          </p:nvPr>
        </p:nvGraphicFramePr>
        <p:xfrm>
          <a:off x="550063" y="1102733"/>
          <a:ext cx="3263889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868068"/>
              </p:ext>
            </p:extLst>
          </p:nvPr>
        </p:nvGraphicFramePr>
        <p:xfrm>
          <a:off x="4305503" y="1081013"/>
          <a:ext cx="4176464" cy="2995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7642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27584" y="123479"/>
            <a:ext cx="741682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</a:t>
            </a:r>
            <a:r>
              <a:rPr lang="en-US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Профинансированные проекты банков </a:t>
            </a:r>
            <a:endParaRPr lang="ru-RU" altLang="ru-RU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под 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Гарантию Фонда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ru-RU" alt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95536" y="4160203"/>
            <a:ext cx="8602375" cy="63343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Фондом: </a:t>
            </a:r>
            <a:r>
              <a:rPr lang="ru-RU" sz="1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63</a:t>
            </a:r>
            <a:r>
              <a:rPr lang="en-US" sz="1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8</a:t>
            </a:r>
            <a:r>
              <a:rPr lang="ru-RU" sz="1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0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000" b="1" dirty="0" smtClean="0">
                <a:latin typeface="Century Gothic" panose="020B0502020202020204" pitchFamily="34" charset="0"/>
                <a:cs typeface="Times New Roman" pitchFamily="18" charset="0"/>
              </a:rPr>
              <a:t>32,</a:t>
            </a:r>
            <a:r>
              <a:rPr lang="en-US" sz="1000" b="1" dirty="0" smtClean="0">
                <a:latin typeface="Century Gothic" panose="020B0502020202020204" pitchFamily="34" charset="0"/>
                <a:cs typeface="Times New Roman" pitchFamily="18" charset="0"/>
              </a:rPr>
              <a:t>6</a:t>
            </a:r>
            <a:r>
              <a:rPr lang="ru-RU" sz="1000" b="1" dirty="0" smtClean="0">
                <a:latin typeface="Century Gothic" panose="020B0502020202020204" pitchFamily="34" charset="0"/>
                <a:cs typeface="Times New Roman" pitchFamily="18" charset="0"/>
              </a:rPr>
              <a:t> млрд</a:t>
            </a:r>
            <a:r>
              <a:rPr lang="ru-RU" sz="1000" b="1" dirty="0">
                <a:latin typeface="Century Gothic" panose="020B0502020202020204" pitchFamily="34" charset="0"/>
                <a:cs typeface="Times New Roman" pitchFamily="18" charset="0"/>
              </a:rPr>
              <a:t>. тенге  </a:t>
            </a:r>
            <a:r>
              <a:rPr lang="ru-RU" sz="10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0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Century Gothic" panose="020B0502020202020204" pitchFamily="34" charset="0"/>
                <a:cs typeface="Times New Roman" pitchFamily="18" charset="0"/>
              </a:rPr>
              <a:t>15,</a:t>
            </a:r>
            <a:r>
              <a:rPr lang="en-US" sz="1000" b="1" smtClean="0"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ru-RU" sz="1000" b="1" smtClean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Century Gothic" panose="020B0502020202020204" pitchFamily="34" charset="0"/>
                <a:cs typeface="Times New Roman" pitchFamily="18" charset="0"/>
              </a:rPr>
              <a:t>млрд</a:t>
            </a:r>
            <a:r>
              <a:rPr lang="ru-RU" sz="1000" b="1" dirty="0">
                <a:latin typeface="Century Gothic" panose="020B0502020202020204" pitchFamily="34" charset="0"/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10806"/>
              </p:ext>
            </p:extLst>
          </p:nvPr>
        </p:nvGraphicFramePr>
        <p:xfrm>
          <a:off x="395536" y="699543"/>
          <a:ext cx="8136904" cy="346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1878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6846</TotalTime>
  <Words>396</Words>
  <Application>Microsoft Office PowerPoint</Application>
  <PresentationFormat>Экран (16:9)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Times New Roman</vt:lpstr>
      <vt:lpstr>Wingdings</vt:lpstr>
      <vt:lpstr>Тема Office</vt:lpstr>
      <vt:lpstr>Программа гарантирования  «ДАМУ-ОПТИМА» </vt:lpstr>
      <vt:lpstr>Гарантирование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Гарантирование:  Одобренные, но не подписанные  в разрезе регионов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 Нурболович Абдибеков</dc:creator>
  <cp:lastModifiedBy>Динара Руслановна Кунанбаева</cp:lastModifiedBy>
  <cp:revision>691</cp:revision>
  <cp:lastPrinted>2020-02-11T07:16:18Z</cp:lastPrinted>
  <dcterms:created xsi:type="dcterms:W3CDTF">2017-09-15T07:18:06Z</dcterms:created>
  <dcterms:modified xsi:type="dcterms:W3CDTF">2020-08-14T10:54:22Z</dcterms:modified>
</cp:coreProperties>
</file>